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73" r:id="rId13"/>
    <p:sldId id="272" r:id="rId14"/>
    <p:sldId id="270" r:id="rId15"/>
    <p:sldId id="271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F41CAD-87C7-4E30-AA66-BD61DAAD6B65}" v="401" dt="2022-07-10T15:17:42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3" autoAdjust="0"/>
    <p:restoredTop sz="94660"/>
  </p:normalViewPr>
  <p:slideViewPr>
    <p:cSldViewPr snapToGrid="0">
      <p:cViewPr varScale="1">
        <p:scale>
          <a:sx n="196" d="100"/>
          <a:sy n="196" d="100"/>
        </p:scale>
        <p:origin x="1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lsea Miller" userId="c8a058077b1a5475" providerId="Windows Live" clId="Web-{C9F41CAD-87C7-4E30-AA66-BD61DAAD6B65}"/>
    <pc:docChg chg="modSld">
      <pc:chgData name="Chelsea Miller" userId="c8a058077b1a5475" providerId="Windows Live" clId="Web-{C9F41CAD-87C7-4E30-AA66-BD61DAAD6B65}" dt="2022-07-10T15:17:42.721" v="405" actId="20577"/>
      <pc:docMkLst>
        <pc:docMk/>
      </pc:docMkLst>
      <pc:sldChg chg="modSp">
        <pc:chgData name="Chelsea Miller" userId="c8a058077b1a5475" providerId="Windows Live" clId="Web-{C9F41CAD-87C7-4E30-AA66-BD61DAAD6B65}" dt="2022-07-10T15:14:56.637" v="402" actId="20577"/>
        <pc:sldMkLst>
          <pc:docMk/>
          <pc:sldMk cId="1927512041" sldId="264"/>
        </pc:sldMkLst>
        <pc:spChg chg="mod">
          <ac:chgData name="Chelsea Miller" userId="c8a058077b1a5475" providerId="Windows Live" clId="Web-{C9F41CAD-87C7-4E30-AA66-BD61DAAD6B65}" dt="2022-07-10T15:14:56.637" v="402" actId="20577"/>
          <ac:spMkLst>
            <pc:docMk/>
            <pc:sldMk cId="1927512041" sldId="264"/>
            <ac:spMk id="11" creationId="{4E79AC5D-E41A-505D-4D25-303BA4969028}"/>
          </ac:spMkLst>
        </pc:spChg>
      </pc:sldChg>
      <pc:sldChg chg="modSp">
        <pc:chgData name="Chelsea Miller" userId="c8a058077b1a5475" providerId="Windows Live" clId="Web-{C9F41CAD-87C7-4E30-AA66-BD61DAAD6B65}" dt="2022-07-10T15:17:42.721" v="405" actId="20577"/>
        <pc:sldMkLst>
          <pc:docMk/>
          <pc:sldMk cId="386220970" sldId="265"/>
        </pc:sldMkLst>
        <pc:spChg chg="mod">
          <ac:chgData name="Chelsea Miller" userId="c8a058077b1a5475" providerId="Windows Live" clId="Web-{C9F41CAD-87C7-4E30-AA66-BD61DAAD6B65}" dt="2022-07-10T15:17:42.721" v="405" actId="20577"/>
          <ac:spMkLst>
            <pc:docMk/>
            <pc:sldMk cId="386220970" sldId="265"/>
            <ac:spMk id="27" creationId="{B3ED6AEF-38E2-C3B8-C148-5ADC00979820}"/>
          </ac:spMkLst>
        </pc:spChg>
      </pc:sldChg>
      <pc:sldChg chg="modSp">
        <pc:chgData name="Chelsea Miller" userId="c8a058077b1a5475" providerId="Windows Live" clId="Web-{C9F41CAD-87C7-4E30-AA66-BD61DAAD6B65}" dt="2022-07-10T15:16:51.297" v="403" actId="20577"/>
        <pc:sldMkLst>
          <pc:docMk/>
          <pc:sldMk cId="2937857417" sldId="266"/>
        </pc:sldMkLst>
        <pc:spChg chg="mod">
          <ac:chgData name="Chelsea Miller" userId="c8a058077b1a5475" providerId="Windows Live" clId="Web-{C9F41CAD-87C7-4E30-AA66-BD61DAAD6B65}" dt="2022-07-10T15:16:51.297" v="403" actId="20577"/>
          <ac:spMkLst>
            <pc:docMk/>
            <pc:sldMk cId="2937857417" sldId="266"/>
            <ac:spMk id="9" creationId="{46D9C77D-A7B5-5C9A-7D58-37B9D52CC5D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7/10/2022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7/10/2022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7/10/2022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7/10/2022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7/10/2022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eoliv/805036559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ytimes.com/2012/01/15/your-money/a-starbucks-price-increase-to-a-not-so-round-final-number.html" TargetMode="Externa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ensus.gov/library/visualizations/interactive/2020-population-and-housing-state-data.html" TargetMode="External"/><Relationship Id="rId4" Type="http://schemas.openxmlformats.org/officeDocument/2006/relationships/hyperlink" Target="https://www.ncausa.org/Research-Trends/Market-Research/NCD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62355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</a:rPr>
              <a:t>Coffee over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Is your daily coffee cup leaving you broke?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C279D-B29D-CEB3-B065-835284C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080" r="-1" b="890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DD571-C9EB-6231-0500-1DE3F224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THE ONE-CENT STORM</a:t>
            </a:r>
            <a:br>
              <a:rPr lang="en-US" sz="6600" dirty="0">
                <a:solidFill>
                  <a:schemeClr val="tx1"/>
                </a:solidFill>
              </a:rPr>
            </a:b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STARBUCKS MADE NEW YORKERS COUNT PENNIES IN 2011  </a:t>
            </a:r>
            <a:br>
              <a:rPr lang="en-US" sz="6600" dirty="0">
                <a:solidFill>
                  <a:schemeClr val="tx1"/>
                </a:solidFill>
              </a:rPr>
            </a:b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DA42F-A9E3-8699-BD62-BCEE4F30E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In 2011 Starbucks increased the price of the tall coffee from $1.89 to $2.01 including taxes.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This event made New Yorkers change their lifestyles.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918455-5EC8-2667-87B5-F8C1CFEE7DE4}"/>
              </a:ext>
            </a:extLst>
          </p:cNvPr>
          <p:cNvSpPr txBox="1"/>
          <p:nvPr/>
        </p:nvSpPr>
        <p:spPr>
          <a:xfrm>
            <a:off x="9939618" y="6657944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geoliv/80503655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CEED8-6C9B-83FF-4F32-9181D3490126}"/>
              </a:ext>
            </a:extLst>
          </p:cNvPr>
          <p:cNvSpPr txBox="1"/>
          <p:nvPr/>
        </p:nvSpPr>
        <p:spPr>
          <a:xfrm>
            <a:off x="-3028" y="6581000"/>
            <a:ext cx="1136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https://www.nytimes.com/2012/01/15/your-money/a-starbucks-price-increase-to-a-not-so-round-final-number.html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59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6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84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Email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/>
              <a:t>somesone@example.com</a:t>
            </a:r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BCFD98B-5534-433A-A8E6-4DE2A04C3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129" y="2286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E59668-3C21-4C75-9F1D-FC8FC2F3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52A002CF-6EAF-497D-9B9B-EF9F4451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31B04-CB79-4ABB-B631-511E05B25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25EA897-A494-4735-A618-A4E048FF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04C0F-8656-B85D-12A8-8AE5A7B1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271" y="681318"/>
            <a:ext cx="3492552" cy="3221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FINAL 3  Brewers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85401-A1C0-F27C-85AB-EC5CB03DF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9271" y="4069976"/>
            <a:ext cx="3492552" cy="2143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</a:pPr>
            <a:endParaRPr lang="en-US" sz="1600" dirty="0"/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CHELSEA MILLER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GUSTAVO HERNANDEZ</a:t>
            </a:r>
          </a:p>
          <a:p>
            <a:pPr marL="285750" indent="-285750"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/>
              <a:t>HENRI TUDELA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7EEFCE-0449-4BB1-BFAE-14A37792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4566" y="3925122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FA04C0F-E5D5-E09A-9FB2-61CDDC895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10759"/>
          <a:stretch/>
        </p:blipFill>
        <p:spPr>
          <a:xfrm>
            <a:off x="3392092" y="3264090"/>
            <a:ext cx="4027002" cy="3593910"/>
          </a:xfrm>
          <a:prstGeom prst="rect">
            <a:avLst/>
          </a:prstGeom>
        </p:spPr>
      </p:pic>
      <p:pic>
        <p:nvPicPr>
          <p:cNvPr id="10" name="Picture 9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EE8C532D-AF4D-6BB5-89F5-732E05351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758"/>
          <a:stretch/>
        </p:blipFill>
        <p:spPr>
          <a:xfrm>
            <a:off x="1068645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BA414B7-AF29-4E75-8BA2-82D33D3B8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182" y="640080"/>
            <a:ext cx="2077912" cy="24621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purple hair&#10;&#10;Description automatically generated with medium confidence">
            <a:extLst>
              <a:ext uri="{FF2B5EF4-FFF2-40B4-BE49-F238E27FC236}">
                <a16:creationId xmlns:a16="http://schemas.microsoft.com/office/drawing/2014/main" id="{C14491C0-F5C2-74E6-AB57-492177CA9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33" r="2" b="29914"/>
          <a:stretch/>
        </p:blipFill>
        <p:spPr>
          <a:xfrm>
            <a:off x="3274" y="4069977"/>
            <a:ext cx="3230733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1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3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F7F86-E781-3F0A-4273-974F5F7D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Chelsea Miller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E79AC5D-E41A-505D-4D25-303BA496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Experienced in Customer Service and Healthcare, Data Science</a:t>
            </a:r>
          </a:p>
          <a:p>
            <a:r>
              <a:rPr lang="en-US" dirty="0">
                <a:solidFill>
                  <a:srgbClr val="FFFFFF"/>
                </a:solidFill>
              </a:rPr>
              <a:t>Work Experience</a:t>
            </a:r>
          </a:p>
          <a:p>
            <a:pPr>
              <a:buFont typeface="Wingdings" panose="020B0602020104020603" pitchFamily="34" charset="0"/>
              <a:buChar char="§"/>
            </a:pPr>
            <a:r>
              <a:rPr lang="en-US" dirty="0">
                <a:solidFill>
                  <a:srgbClr val="FFFFFF"/>
                </a:solidFill>
              </a:rPr>
              <a:t>(2008 – Present) Food Service/Bar industry, with experience in office work and healthcare.</a:t>
            </a:r>
            <a:endParaRPr lang="en-US"/>
          </a:p>
          <a:p>
            <a:pPr>
              <a:buFont typeface="Wingdings" panose="020B0602020104020603" pitchFamily="34" charset="0"/>
              <a:buChar char="§"/>
            </a:pPr>
            <a:r>
              <a:rPr lang="en-US" dirty="0">
                <a:solidFill>
                  <a:srgbClr val="FFFFFF"/>
                </a:solidFill>
              </a:rPr>
              <a:t>(May 2021- Present) Howl at the Moon Kansas City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Education</a:t>
            </a:r>
          </a:p>
          <a:p>
            <a:pPr>
              <a:buFont typeface="Wingdings" panose="020B0602020104020603" pitchFamily="34" charset="0"/>
              <a:buChar char="§"/>
            </a:pPr>
            <a:r>
              <a:rPr lang="en-US" dirty="0">
                <a:solidFill>
                  <a:srgbClr val="FFFFFF"/>
                </a:solidFill>
              </a:rPr>
              <a:t>(January 2011- July 2011) CAN at Parsons Health</a:t>
            </a:r>
          </a:p>
          <a:p>
            <a:pPr>
              <a:buFont typeface="Wingdings" panose="020B0602020104020603" pitchFamily="34" charset="0"/>
              <a:buChar char="§"/>
            </a:pPr>
            <a:r>
              <a:rPr lang="en-US" dirty="0">
                <a:solidFill>
                  <a:srgbClr val="FFFFFF"/>
                </a:solidFill>
              </a:rPr>
              <a:t>(September 2021- July2022) Woz-U Data Science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44F15-CA03-F43B-A764-04174A4A1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6" r="15385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60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845C2-80B4-38CF-80BC-2C5E31A6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Gustavo A </a:t>
            </a:r>
            <a:r>
              <a:rPr lang="en-US" dirty="0" err="1">
                <a:solidFill>
                  <a:srgbClr val="FFFFFF"/>
                </a:solidFill>
              </a:rPr>
              <a:t>hernandez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B3ED6AEF-38E2-C3B8-C148-5ADC00979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09" y="1932564"/>
            <a:ext cx="6974453" cy="4563604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pPr algn="just"/>
            <a:r>
              <a:rPr lang="en-US" sz="1600" dirty="0">
                <a:solidFill>
                  <a:srgbClr val="FFFFFF"/>
                </a:solidFill>
              </a:rPr>
              <a:t>My expertise areas are Economics and Mathematics. I love to work with topics that can have interesting results.</a:t>
            </a: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Education</a:t>
            </a:r>
            <a:endParaRPr lang="en-US" sz="1800" u="sng">
              <a:solidFill>
                <a:srgbClr val="FFFFFF"/>
              </a:solidFill>
            </a:endParaRPr>
          </a:p>
          <a:p>
            <a:pPr algn="just">
              <a:buFont typeface="Wingdings" panose="020B0602020104020603" pitchFamily="34" charset="0"/>
              <a:buChar char="§"/>
            </a:pPr>
            <a:r>
              <a:rPr lang="en-US" sz="1600" dirty="0">
                <a:solidFill>
                  <a:srgbClr val="FFFFFF"/>
                </a:solidFill>
              </a:rPr>
              <a:t> (2022 – Present) Evergreen Valley College working in an Associates in Arts in 		Economics and going towards a 4-year University for a 			degree in Economics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2022) Southern Careers Institute Inc Powered By Woz-U - Certification in 		Data Science 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(2017) Associates Degree in Accounting &amp; Businesses Management – Mexico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r>
              <a:rPr lang="en-US" sz="1800" u="sng" dirty="0">
                <a:solidFill>
                  <a:srgbClr val="FFFFFF"/>
                </a:solidFill>
              </a:rPr>
              <a:t>Work Experience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(2021 – Present) Tesla Motors Inc – Production Associate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 (2018 -2021) Easy-Pak LLC – Operator III</a:t>
            </a:r>
          </a:p>
          <a:p>
            <a:pPr algn="just">
              <a:buBlip>
                <a:blip r:embed="rId2"/>
              </a:buBlip>
            </a:pPr>
            <a:r>
              <a:rPr lang="en-US" sz="1600" dirty="0">
                <a:solidFill>
                  <a:srgbClr val="FFFFFF"/>
                </a:solidFill>
              </a:rPr>
              <a:t> (2017 – 2018) Inbursa Bank – General Assistant (Mexico)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picture containing person, step&#10;&#10;Description automatically generated">
            <a:extLst>
              <a:ext uri="{FF2B5EF4-FFF2-40B4-BE49-F238E27FC236}">
                <a16:creationId xmlns:a16="http://schemas.microsoft.com/office/drawing/2014/main" id="{93AC4C23-1323-AB29-E95E-B780A6D4B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94"/>
          <a:stretch/>
        </p:blipFill>
        <p:spPr>
          <a:xfrm rot="16200000">
            <a:off x="6443133" y="1109133"/>
            <a:ext cx="6858000" cy="4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47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0CFCD-3D64-972A-AC46-EDEEE232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Henrietta (Henri) </a:t>
            </a:r>
            <a:r>
              <a:rPr lang="en-US" dirty="0" err="1">
                <a:solidFill>
                  <a:srgbClr val="FFFFFF"/>
                </a:solidFill>
              </a:rPr>
              <a:t>tudela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D9C77D-A7B5-5C9A-7D58-37B9D52C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I spent the last 19 years at a Luxury Retailer which I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held a position as the General Manager.  </a:t>
            </a:r>
            <a:endParaRPr lang="en-US" dirty="0">
              <a:ea typeface="+mn-lt"/>
              <a:cs typeface="+mn-lt"/>
            </a:endParaRPr>
          </a:p>
          <a:p>
            <a:pPr>
              <a:buFont typeface="Wingdings" panose="020B0602020104020603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Due to the pandemic and the world changing, I wanted to enter the Technology Field in hopes of transitioning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and transferring my management skills into a new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career.</a:t>
            </a:r>
            <a:endParaRPr lang="en-US"/>
          </a:p>
          <a:p>
            <a:pPr>
              <a:buFont typeface="Wingdings" panose="020B0602020104020603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(August 2021- July 2022) WOZ-U Data Science Course 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163763CF-B058-AACB-93AE-F9B56F5E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8" r="22436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a dark coffee on a mug">
            <a:extLst>
              <a:ext uri="{FF2B5EF4-FFF2-40B4-BE49-F238E27FC236}">
                <a16:creationId xmlns:a16="http://schemas.microsoft.com/office/drawing/2014/main" id="{09D6B472-8192-9839-DADF-7517C688F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5138" r="-1" b="993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8635F-EE48-F5B7-4E26-9AD63F9CF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A2FD-2437-1C4A-EEBB-7A54184D6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WHO DOES NOT LIKE COFFEE?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D4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3C7F9637-ACDA-BE3E-49C0-DBDC44D11E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10129"/>
          <a:stretch/>
        </p:blipFill>
        <p:spPr>
          <a:xfrm>
            <a:off x="441310" y="321734"/>
            <a:ext cx="6812181" cy="39641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4086-8B5C-B4FF-C3B6-19834E90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90091" y="2292568"/>
            <a:ext cx="3424739" cy="2279432"/>
          </a:xfrm>
        </p:spPr>
        <p:txBody>
          <a:bodyPr vert="horz" lIns="45720" tIns="45720" rIns="45720" bIns="45720" rtlCol="0" anchor="ctr"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Coffee had been the world’s favorite drink this two last decades. The US has a population of 331,449,281 according to the 2020 CENSUS; and nearly the 66% of the population enjoy 2 cups of coffee every day. 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811ED81-B5B6-E3B4-78E9-FBBC4620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00" y="4671842"/>
            <a:ext cx="4061997" cy="17645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705D5-0551-2D80-2B64-627E69DD49B2}"/>
              </a:ext>
            </a:extLst>
          </p:cNvPr>
          <p:cNvSpPr txBox="1"/>
          <p:nvPr/>
        </p:nvSpPr>
        <p:spPr>
          <a:xfrm>
            <a:off x="7489621" y="6204282"/>
            <a:ext cx="4425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>
                <a:hlinkClick r:id="rId4"/>
              </a:rPr>
              <a:t>https://www.ncausa.org/Research-Trends/Market-Research/NCDT</a:t>
            </a:r>
            <a:endParaRPr lang="en-US" sz="800" dirty="0"/>
          </a:p>
          <a:p>
            <a:pPr algn="just"/>
            <a:r>
              <a:rPr lang="en-US" sz="800" dirty="0">
                <a:hlinkClick r:id="rId5"/>
              </a:rPr>
              <a:t>https://www.census.gov/library/visualizations/interactive/2020-population-and-housing-state-data.html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03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57631-B967-83D9-BA1B-7ACCDF4C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640080"/>
            <a:ext cx="4208656" cy="3034857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Did coffee defeated covid-19?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B64E7-985D-19CC-5BFD-B4320C2A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502" y="3849539"/>
            <a:ext cx="4408431" cy="2359417"/>
          </a:xfrm>
        </p:spPr>
        <p:txBody>
          <a:bodyPr anchor="t">
            <a:normAutofit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</a:rPr>
              <a:t>Coffee price in the Stock Market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Price per sack of 60kg</a:t>
            </a:r>
          </a:p>
          <a:p>
            <a:pPr algn="r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December 2020 $121.5 – February 2022 $246.2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Prices Increased by 203%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F5E515D8-A83B-281C-FF72-47AA594E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08" y="222990"/>
            <a:ext cx="6493187" cy="64120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4203C6-F0C5-1E70-D113-D25F5F92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58" y="2541637"/>
            <a:ext cx="445859" cy="4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2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outdoor, crowd&#10;&#10;Description automatically generated">
            <a:extLst>
              <a:ext uri="{FF2B5EF4-FFF2-40B4-BE49-F238E27FC236}">
                <a16:creationId xmlns:a16="http://schemas.microsoft.com/office/drawing/2014/main" id="{699A1E29-8A5E-10DA-7870-5F9A22BB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91B84-AB3A-825D-E477-2E5595A8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2011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5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312</TotalTime>
  <Words>344</Words>
  <Application>Microsoft Office PowerPoint</Application>
  <PresentationFormat>Widescreen</PresentationFormat>
  <Paragraphs>42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Integral</vt:lpstr>
      <vt:lpstr>Coffee over time</vt:lpstr>
      <vt:lpstr>FINAL 3  Brewers</vt:lpstr>
      <vt:lpstr>Chelsea Miller </vt:lpstr>
      <vt:lpstr>Gustavo A hernandez</vt:lpstr>
      <vt:lpstr>Henrietta (Henri) tudela</vt:lpstr>
      <vt:lpstr>COFFEE</vt:lpstr>
      <vt:lpstr>PowerPoint Presentation</vt:lpstr>
      <vt:lpstr>Did coffee defeated covid-19?</vt:lpstr>
      <vt:lpstr>2011</vt:lpstr>
      <vt:lpstr>THE ONE-CENT STORM  STARBUCKS MADE NEW YORKERS COUNT PENNIES IN 2011   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over time</dc:title>
  <dc:creator>Gustavo Hernandez</dc:creator>
  <cp:lastModifiedBy>Gustavo Hernandez</cp:lastModifiedBy>
  <cp:revision>104</cp:revision>
  <dcterms:created xsi:type="dcterms:W3CDTF">2022-07-10T08:01:30Z</dcterms:created>
  <dcterms:modified xsi:type="dcterms:W3CDTF">2022-07-10T15:17:51Z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